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2111123"/>
            <a:ext cx="7772400" cy="154647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85800" y="3786737"/>
            <a:ext cx="7772400" cy="1046319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algn="ctr">
              <a:buClrTx/>
              <a:buFontTx/>
              <a:defRPr>
                <a:solidFill>
                  <a:srgbClr val="666666"/>
                </a:solidFill>
              </a:defRPr>
            </a:lvl2pPr>
            <a:lvl3pPr algn="ctr">
              <a:buClrTx/>
              <a:buFontTx/>
              <a:defRPr>
                <a:solidFill>
                  <a:srgbClr val="666666"/>
                </a:solidFill>
              </a:defRPr>
            </a:lvl3pPr>
            <a:lvl4pPr algn="ctr">
              <a:buClrTx/>
              <a:buFontTx/>
              <a:defRPr>
                <a:solidFill>
                  <a:srgbClr val="666666"/>
                </a:solidFill>
              </a:defRPr>
            </a:lvl4pPr>
            <a:lvl5pPr algn="ctr">
              <a:buClrTx/>
              <a:buFontTx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Уровень текста 1…"/>
          <p:cNvSpPr txBox="1"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Прямоугольник"/>
          <p:cNvSpPr/>
          <p:nvPr>
            <p:ph type="body" sz="half" idx="13"/>
          </p:nvPr>
        </p:nvSpPr>
        <p:spPr>
          <a:xfrm>
            <a:off x="4648198" y="1600200"/>
            <a:ext cx="4038601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Уровень текста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1" name="Прямоугольник"/>
          <p:cNvSpPr/>
          <p:nvPr>
            <p:ph type="body" sz="half" idx="13"/>
          </p:nvPr>
        </p:nvSpPr>
        <p:spPr>
          <a:xfrm>
            <a:off x="457198" y="2174874"/>
            <a:ext cx="4040190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Прямоугольник"/>
          <p:cNvSpPr/>
          <p:nvPr>
            <p:ph type="body" sz="quarter" idx="14"/>
          </p:nvPr>
        </p:nvSpPr>
        <p:spPr>
          <a:xfrm>
            <a:off x="4645023" y="1535112"/>
            <a:ext cx="4041776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03" name="Прямоугольник"/>
          <p:cNvSpPr/>
          <p:nvPr>
            <p:ph type="body" sz="half" idx="15"/>
          </p:nvPr>
        </p:nvSpPr>
        <p:spPr>
          <a:xfrm>
            <a:off x="4645023" y="2174874"/>
            <a:ext cx="4041776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7" name="Уровень текста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Прямоугольник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7" name="Изображение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Уровень текста 1…"/>
          <p:cNvSpPr txBox="1"/>
          <p:nvPr>
            <p:ph type="body" sz="quarter" idx="1"/>
          </p:nvPr>
        </p:nvSpPr>
        <p:spPr>
          <a:xfrm>
            <a:off x="1792288" y="5367337"/>
            <a:ext cx="5486399" cy="804863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7" name="Уровень текста 1…"/>
          <p:cNvSpPr txBox="1"/>
          <p:nvPr>
            <p:ph type="body" idx="1"/>
          </p:nvPr>
        </p:nvSpPr>
        <p:spPr>
          <a:xfrm rot="5400000">
            <a:off x="2309017" y="-251618"/>
            <a:ext cx="4525965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8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Текст заголовка"/>
          <p:cNvSpPr txBox="1"/>
          <p:nvPr>
            <p:ph type="title"/>
          </p:nvPr>
        </p:nvSpPr>
        <p:spPr>
          <a:xfrm rot="5400000">
            <a:off x="4732337" y="2171700"/>
            <a:ext cx="5851527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6" name="Уровень текста 1…"/>
          <p:cNvSpPr txBox="1"/>
          <p:nvPr>
            <p:ph type="body" idx="1"/>
          </p:nvPr>
        </p:nvSpPr>
        <p:spPr>
          <a:xfrm rot="5400000">
            <a:off x="541337" y="190500"/>
            <a:ext cx="5851527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7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Прямоугольник"/>
          <p:cNvSpPr/>
          <p:nvPr>
            <p:ph type="body" sz="half" idx="13"/>
          </p:nvPr>
        </p:nvSpPr>
        <p:spPr>
          <a:xfrm>
            <a:off x="4692272" y="1600200"/>
            <a:ext cx="3994527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/>
          <p:nvPr>
            <p:ph type="body" sz="quarter" idx="1"/>
          </p:nvPr>
        </p:nvSpPr>
        <p:spPr>
          <a:xfrm>
            <a:off x="457200" y="5875077"/>
            <a:ext cx="8229600" cy="692695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  <a:lvl2pPr algn="ctr">
              <a:spcBef>
                <a:spcPts val="300"/>
              </a:spcBef>
              <a:defRPr sz="1800"/>
            </a:lvl2pPr>
            <a:lvl3pPr algn="ctr">
              <a:spcBef>
                <a:spcPts val="300"/>
              </a:spcBef>
              <a:defRPr sz="1800"/>
            </a:lvl3pPr>
            <a:lvl4pPr algn="ctr">
              <a:spcBef>
                <a:spcPts val="300"/>
              </a:spcBef>
              <a:defRPr sz="1800"/>
            </a:lvl4pPr>
            <a:lvl5pPr algn="ctr">
              <a:spcBef>
                <a:spcPts val="300"/>
              </a:spcBef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1" name="Уровень текста 1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74635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"/><Relationship Id="rId3" Type="http://schemas.openxmlformats.org/officeDocument/2006/relationships/image" Target="../media/image10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1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Заголовок"/>
          <p:cNvSpPr txBox="1"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Unit testing"/>
          <p:cNvSpPr txBox="1"/>
          <p:nvPr/>
        </p:nvSpPr>
        <p:spPr>
          <a:xfrm>
            <a:off x="301993" y="2594549"/>
            <a:ext cx="8308575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Unit testing</a:t>
            </a:r>
          </a:p>
        </p:txBody>
      </p:sp>
      <p:sp>
        <p:nvSpPr>
          <p:cNvPr id="168" name="Lecture - 12"/>
          <p:cNvSpPr txBox="1"/>
          <p:nvPr/>
        </p:nvSpPr>
        <p:spPr>
          <a:xfrm>
            <a:off x="838200" y="3716525"/>
            <a:ext cx="7772400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i="1" sz="3600"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Lecture - 12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AAA pattern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AAA pattern</a:t>
            </a:r>
          </a:p>
        </p:txBody>
      </p:sp>
      <p:pic>
        <p:nvPicPr>
          <p:cNvPr id="197" name="image23.tif" descr="image2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869" y="1909101"/>
            <a:ext cx="8446262" cy="3458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Describe + It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Describe + It</a:t>
            </a:r>
          </a:p>
        </p:txBody>
      </p:sp>
      <p:pic>
        <p:nvPicPr>
          <p:cNvPr id="200" name="image10.tif" descr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466" y="1850615"/>
            <a:ext cx="8803068" cy="3540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rouping related spec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Grouping related specs</a:t>
            </a:r>
          </a:p>
        </p:txBody>
      </p:sp>
      <p:pic>
        <p:nvPicPr>
          <p:cNvPr id="203" name="image11.tif" descr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941" y="1718239"/>
            <a:ext cx="8824118" cy="3932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Matcher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Matchers</a:t>
            </a:r>
          </a:p>
        </p:txBody>
      </p:sp>
      <p:pic>
        <p:nvPicPr>
          <p:cNvPr id="206" name="image12.tif" descr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516" y="1815006"/>
            <a:ext cx="8424968" cy="3829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o throw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To throw</a:t>
            </a:r>
          </a:p>
        </p:txBody>
      </p:sp>
      <p:pic>
        <p:nvPicPr>
          <p:cNvPr id="209" name="image13.tif" descr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15" y="1715218"/>
            <a:ext cx="8586170" cy="3738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re-conditions and after condition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Pre-conditions and after conditions</a:t>
            </a:r>
          </a:p>
        </p:txBody>
      </p:sp>
      <p:pic>
        <p:nvPicPr>
          <p:cNvPr id="212" name="image14.tif" descr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285" y="1678929"/>
            <a:ext cx="4175407" cy="4485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age15.tif" descr="image1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0041" y="1685398"/>
            <a:ext cx="3922699" cy="4472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Disabling suites"/>
          <p:cNvSpPr txBox="1"/>
          <p:nvPr/>
        </p:nvSpPr>
        <p:spPr>
          <a:xfrm>
            <a:off x="81050" y="990599"/>
            <a:ext cx="6508963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Disabling suites</a:t>
            </a:r>
          </a:p>
        </p:txBody>
      </p:sp>
      <p:pic>
        <p:nvPicPr>
          <p:cNvPr id="216" name="image16.tif" descr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92" y="1731793"/>
            <a:ext cx="8789816" cy="405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Async support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Async support</a:t>
            </a:r>
          </a:p>
        </p:txBody>
      </p:sp>
      <p:pic>
        <p:nvPicPr>
          <p:cNvPr id="219" name="image22.tif" descr="image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408" y="1763116"/>
            <a:ext cx="8963184" cy="38084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BDD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BDD</a:t>
            </a:r>
          </a:p>
        </p:txBody>
      </p:sp>
      <p:pic>
        <p:nvPicPr>
          <p:cNvPr id="222" name="image24.tif" descr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274" y="1728647"/>
            <a:ext cx="8591452" cy="3766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User storie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User stories</a:t>
            </a:r>
          </a:p>
        </p:txBody>
      </p:sp>
      <p:pic>
        <p:nvPicPr>
          <p:cNvPr id="225" name="image25.tif" descr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814" y="1805177"/>
            <a:ext cx="8880372" cy="402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Agenda:…"/>
          <p:cNvSpPr txBox="1"/>
          <p:nvPr/>
        </p:nvSpPr>
        <p:spPr>
          <a:xfrm>
            <a:off x="953675" y="1276225"/>
            <a:ext cx="7587300" cy="227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t>Agenda: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Testing types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TDD. Red-Green-Refactor pattern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Testing frameworks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Sinon. Mock and stubs</a:t>
            </a:r>
          </a:p>
        </p:txBody>
      </p:sp>
      <p:pic>
        <p:nvPicPr>
          <p:cNvPr id="17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325" y="1276212"/>
            <a:ext cx="2914652" cy="280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emantic versioning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Semantic versioning</a:t>
            </a:r>
          </a:p>
        </p:txBody>
      </p:sp>
      <p:pic>
        <p:nvPicPr>
          <p:cNvPr id="229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054" y="-152505"/>
            <a:ext cx="9184108" cy="7163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Заголовок"/>
          <p:cNvSpPr txBox="1"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232" name="Текстовый блок"/>
          <p:cNvSpPr txBox="1"/>
          <p:nvPr>
            <p:ph type="body" sz="quarter" idx="1"/>
          </p:nvPr>
        </p:nvSpPr>
        <p:spPr>
          <a:xfrm>
            <a:off x="1371598" y="3886200"/>
            <a:ext cx="6400803" cy="1752600"/>
          </a:xfrm>
          <a:prstGeom prst="rect">
            <a:avLst/>
          </a:prstGeom>
        </p:spPr>
        <p:txBody>
          <a:bodyPr lIns="45699" tIns="45699" rIns="45699" bIns="45699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23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10" y="0"/>
            <a:ext cx="9193224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Thank you for your attention"/>
          <p:cNvSpPr txBox="1"/>
          <p:nvPr/>
        </p:nvSpPr>
        <p:spPr>
          <a:xfrm>
            <a:off x="1742600" y="2594549"/>
            <a:ext cx="5682601" cy="201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y unit testing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Why unit testing</a:t>
            </a:r>
          </a:p>
        </p:txBody>
      </p:sp>
      <p:sp>
        <p:nvSpPr>
          <p:cNvPr id="174" name="They guard against changes that break existing code “regressions”…"/>
          <p:cNvSpPr txBox="1"/>
          <p:nvPr>
            <p:ph type="body" idx="4294967295"/>
          </p:nvPr>
        </p:nvSpPr>
        <p:spPr>
          <a:xfrm>
            <a:off x="820241" y="1710939"/>
            <a:ext cx="7503518" cy="392786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They guard against changes that break existing code “regressions”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They clarify what the code does both when used as intended and when faced with deviant conditions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They force loosely coupled design and good architecture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They force us to spend some time looking to the code and re-think it to understand better. To write less code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They increase our level of platform / framework understanding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sting type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Testing types</a:t>
            </a:r>
          </a:p>
        </p:txBody>
      </p:sp>
      <p:sp>
        <p:nvSpPr>
          <p:cNvPr id="177" name="API"/>
          <p:cNvSpPr txBox="1"/>
          <p:nvPr/>
        </p:nvSpPr>
        <p:spPr>
          <a:xfrm>
            <a:off x="4267200" y="3529012"/>
            <a:ext cx="442871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API</a:t>
            </a:r>
          </a:p>
        </p:txBody>
      </p:sp>
      <p:sp>
        <p:nvSpPr>
          <p:cNvPr id="178" name="Unit testing…"/>
          <p:cNvSpPr txBox="1"/>
          <p:nvPr>
            <p:ph type="body" idx="4294967295"/>
          </p:nvPr>
        </p:nvSpPr>
        <p:spPr>
          <a:xfrm>
            <a:off x="892352" y="1675740"/>
            <a:ext cx="7192567" cy="401993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Unit testing</a:t>
            </a:r>
          </a:p>
          <a:p>
            <a:pPr lvl="1" marL="457200" indent="-18287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ct val="85000"/>
              <a:buFontTx/>
              <a:buChar char="▪"/>
              <a:defRPr sz="1800">
                <a:latin typeface="Rockwell"/>
                <a:ea typeface="Rockwell"/>
                <a:cs typeface="Rockwell"/>
                <a:sym typeface="Rockwell"/>
              </a:defRPr>
            </a:pPr>
            <a:r>
              <a:t>One class &lt;UserManager&gt; without dependencies (only mocks)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Integration Testing</a:t>
            </a:r>
          </a:p>
          <a:p>
            <a:pPr lvl="1" marL="457200" indent="-18287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ct val="85000"/>
              <a:buFontTx/>
              <a:buChar char="▪"/>
              <a:defRPr sz="1800">
                <a:latin typeface="Rockwell"/>
                <a:ea typeface="Rockwell"/>
                <a:cs typeface="Rockwell"/>
                <a:sym typeface="Rockwell"/>
              </a:defRPr>
            </a:pPr>
            <a:r>
              <a:t>How set of classes works together &lt;UserService + UserStore + DB&gt;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End to End</a:t>
            </a:r>
          </a:p>
          <a:p>
            <a:pPr lvl="1" marL="457200" indent="-182879">
              <a:lnSpc>
                <a:spcPct val="90000"/>
              </a:lnSpc>
              <a:spcBef>
                <a:spcPts val="400"/>
              </a:spcBef>
              <a:buClr>
                <a:srgbClr val="9E3611"/>
              </a:buClr>
              <a:buSzPct val="85000"/>
              <a:buFontTx/>
              <a:buChar char="▪"/>
              <a:defRPr sz="1800">
                <a:latin typeface="Rockwell"/>
                <a:ea typeface="Rockwell"/>
                <a:cs typeface="Rockwell"/>
                <a:sym typeface="Rockwell"/>
              </a:defRPr>
            </a:pPr>
            <a:r>
              <a:t>Open app in real browser and emulate user clicks, inputs, checks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st driven development"/>
          <p:cNvSpPr txBox="1"/>
          <p:nvPr/>
        </p:nvSpPr>
        <p:spPr>
          <a:xfrm>
            <a:off x="4850" y="1062499"/>
            <a:ext cx="5640600" cy="55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Test driven development</a:t>
            </a:r>
          </a:p>
        </p:txBody>
      </p:sp>
      <p:sp>
        <p:nvSpPr>
          <p:cNvPr id="181" name="Write tests (see they FAIL)…"/>
          <p:cNvSpPr txBox="1"/>
          <p:nvPr>
            <p:ph type="body" idx="4294967295"/>
          </p:nvPr>
        </p:nvSpPr>
        <p:spPr>
          <a:xfrm>
            <a:off x="145560" y="1748210"/>
            <a:ext cx="8852880" cy="3732246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Write tests (see they FAIL)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Write the code (that makes tests PASS)</a:t>
            </a:r>
          </a:p>
          <a:p>
            <a:pPr marL="182879" indent="-182879"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Tx/>
              <a:buChar char="▪"/>
              <a:defRPr sz="2000">
                <a:latin typeface="Rockwell"/>
                <a:ea typeface="Rockwell"/>
                <a:cs typeface="Rockwell"/>
                <a:sym typeface="Rockwell"/>
              </a:defRPr>
            </a:pPr>
            <a:r>
              <a:t>Refactor code (check tests PASS)</a:t>
            </a:r>
          </a:p>
        </p:txBody>
      </p:sp>
      <p:pic>
        <p:nvPicPr>
          <p:cNvPr id="18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82545" y="1748210"/>
            <a:ext cx="4373726" cy="37322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Add tests see them fail"/>
          <p:cNvSpPr txBox="1"/>
          <p:nvPr/>
        </p:nvSpPr>
        <p:spPr>
          <a:xfrm>
            <a:off x="4850" y="1062499"/>
            <a:ext cx="5640600" cy="55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Add tests see them fail</a:t>
            </a:r>
          </a:p>
        </p:txBody>
      </p:sp>
      <p:pic>
        <p:nvPicPr>
          <p:cNvPr id="185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880" y="1762999"/>
            <a:ext cx="8622240" cy="3804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Write the code makes test pass"/>
          <p:cNvSpPr txBox="1"/>
          <p:nvPr/>
        </p:nvSpPr>
        <p:spPr>
          <a:xfrm>
            <a:off x="4850" y="1062499"/>
            <a:ext cx="5640600" cy="551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Write the code makes test pass</a:t>
            </a:r>
          </a:p>
        </p:txBody>
      </p:sp>
      <p:pic>
        <p:nvPicPr>
          <p:cNvPr id="188" name="image7.tif" descr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500" y="1840651"/>
            <a:ext cx="8107000" cy="3618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factor check that tests pas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Refactor check that tests pass</a:t>
            </a:r>
          </a:p>
        </p:txBody>
      </p:sp>
      <p:pic>
        <p:nvPicPr>
          <p:cNvPr id="191" name="image8.tif" descr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580" y="1821536"/>
            <a:ext cx="8262840" cy="3689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ocha chai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Mocha chai</a:t>
            </a:r>
          </a:p>
        </p:txBody>
      </p:sp>
      <p:pic>
        <p:nvPicPr>
          <p:cNvPr id="19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350" y="1845823"/>
            <a:ext cx="6337300" cy="3581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